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47" autoAdjust="0"/>
    <p:restoredTop sz="94660"/>
  </p:normalViewPr>
  <p:slideViewPr>
    <p:cSldViewPr>
      <p:cViewPr>
        <p:scale>
          <a:sx n="80" d="100"/>
          <a:sy n="80" d="100"/>
        </p:scale>
        <p:origin x="-10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A422-3609-4654-B57B-A248AB092CFE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E98F-D683-4855-B3D4-63483D7B9C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7958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A422-3609-4654-B57B-A248AB092CFE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E98F-D683-4855-B3D4-63483D7B9C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8746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A422-3609-4654-B57B-A248AB092CFE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E98F-D683-4855-B3D4-63483D7B9C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5889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A422-3609-4654-B57B-A248AB092CFE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E98F-D683-4855-B3D4-63483D7B9C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744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A422-3609-4654-B57B-A248AB092CFE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E98F-D683-4855-B3D4-63483D7B9C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4169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A422-3609-4654-B57B-A248AB092CFE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E98F-D683-4855-B3D4-63483D7B9C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140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A422-3609-4654-B57B-A248AB092CFE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E98F-D683-4855-B3D4-63483D7B9C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1750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A422-3609-4654-B57B-A248AB092CFE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E98F-D683-4855-B3D4-63483D7B9C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353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A422-3609-4654-B57B-A248AB092CFE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E98F-D683-4855-B3D4-63483D7B9C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0793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A422-3609-4654-B57B-A248AB092CFE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E98F-D683-4855-B3D4-63483D7B9C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3526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A422-3609-4654-B57B-A248AB092CFE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E98F-D683-4855-B3D4-63483D7B9C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4013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6A422-3609-4654-B57B-A248AB092CFE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6E98F-D683-4855-B3D4-63483D7B9C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142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csonkurt@mail.ru" TargetMode="External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hyperlink" Target="http://sz209.gov45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36359"/>
          </a:xfrm>
        </p:spPr>
        <p:txBody>
          <a:bodyPr anchor="t"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ГБУ «Центр социального обслуживания № 7»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000" y="180000"/>
            <a:ext cx="1080000" cy="1080000"/>
          </a:xfrm>
        </p:spPr>
      </p:pic>
      <p:sp>
        <p:nvSpPr>
          <p:cNvPr id="3" name="TextBox 2"/>
          <p:cNvSpPr txBox="1"/>
          <p:nvPr/>
        </p:nvSpPr>
        <p:spPr>
          <a:xfrm>
            <a:off x="4929190" y="1214422"/>
            <a:ext cx="237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Адрес и контакты: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0000" y="1620000"/>
            <a:ext cx="43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641430</a:t>
            </a:r>
            <a:r>
              <a:rPr lang="ru-RU" sz="1600" dirty="0"/>
              <a:t>, Курганская область, </a:t>
            </a:r>
            <a:r>
              <a:rPr lang="ru-RU" sz="1600" dirty="0" err="1" smtClean="0"/>
              <a:t>Куртамышский</a:t>
            </a:r>
            <a:r>
              <a:rPr lang="ru-RU" sz="1600" dirty="0" smtClean="0"/>
              <a:t> МО, </a:t>
            </a:r>
            <a:br>
              <a:rPr lang="ru-RU" sz="1600" dirty="0" smtClean="0"/>
            </a:br>
            <a:r>
              <a:rPr lang="ru-RU" sz="1600" dirty="0" smtClean="0"/>
              <a:t>г</a:t>
            </a:r>
            <a:r>
              <a:rPr lang="ru-RU" sz="1600" dirty="0"/>
              <a:t>. </a:t>
            </a:r>
            <a:r>
              <a:rPr lang="ru-RU" sz="1600" dirty="0" smtClean="0"/>
              <a:t>Куртамыш, </a:t>
            </a:r>
            <a:r>
              <a:rPr lang="ru-RU" sz="1600" dirty="0"/>
              <a:t>ул</a:t>
            </a:r>
            <a:r>
              <a:rPr lang="ru-RU" sz="1600" dirty="0" smtClean="0"/>
              <a:t>. К. Маркса, 26 </a:t>
            </a:r>
            <a:br>
              <a:rPr lang="ru-RU" sz="1600" dirty="0" smtClean="0"/>
            </a:br>
            <a:r>
              <a:rPr lang="ru-RU" sz="1600" dirty="0" smtClean="0"/>
              <a:t>телефон: (35249)</a:t>
            </a:r>
            <a:r>
              <a:rPr lang="en-US" sz="1600" dirty="0" smtClean="0"/>
              <a:t> </a:t>
            </a:r>
            <a:r>
              <a:rPr lang="ru-RU" sz="1600" dirty="0" smtClean="0"/>
              <a:t>2-14-04</a:t>
            </a:r>
          </a:p>
          <a:p>
            <a:r>
              <a:rPr lang="ru-RU" sz="1600" dirty="0" err="1" smtClean="0"/>
              <a:t>эл.почта</a:t>
            </a:r>
            <a:r>
              <a:rPr lang="ru-RU" sz="1600" dirty="0" smtClean="0"/>
              <a:t>: </a:t>
            </a:r>
            <a:r>
              <a:rPr lang="en-US" sz="1600" dirty="0" smtClean="0">
                <a:hlinkClick r:id="rId3"/>
              </a:rPr>
              <a:t>kcsonkurt@mail.ru</a:t>
            </a:r>
            <a:endParaRPr lang="en-US" sz="1600" dirty="0" smtClean="0"/>
          </a:p>
          <a:p>
            <a:r>
              <a:rPr lang="ru-RU" sz="1600" dirty="0" smtClean="0"/>
              <a:t>сайт: </a:t>
            </a:r>
            <a:r>
              <a:rPr lang="en-US" sz="1600" dirty="0" smtClean="0">
                <a:hlinkClick r:id="rId4"/>
              </a:rPr>
              <a:t>http://sz209.gov45.ru/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572132" y="3357562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Директор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80000" y="3780000"/>
            <a:ext cx="43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Важенина Наталья Николаевна </a:t>
            </a:r>
            <a:br>
              <a:rPr lang="ru-RU" sz="1600" dirty="0" smtClean="0"/>
            </a:br>
            <a:r>
              <a:rPr lang="ru-RU" sz="1600" dirty="0" smtClean="0"/>
              <a:t>телефон: (35249)</a:t>
            </a:r>
            <a:r>
              <a:rPr lang="en-US" sz="1600" dirty="0" smtClean="0"/>
              <a:t> </a:t>
            </a:r>
            <a:r>
              <a:rPr lang="ru-RU" sz="1600" dirty="0" smtClean="0"/>
              <a:t>2-14-04</a:t>
            </a:r>
          </a:p>
          <a:p>
            <a:r>
              <a:rPr lang="ru-RU" sz="1600" dirty="0" err="1" smtClean="0"/>
              <a:t>эл.почта</a:t>
            </a:r>
            <a:r>
              <a:rPr lang="ru-RU" sz="1600" dirty="0" smtClean="0"/>
              <a:t>: </a:t>
            </a:r>
            <a:r>
              <a:rPr lang="en-US" sz="1600" dirty="0" smtClean="0">
                <a:hlinkClick r:id="rId3"/>
              </a:rPr>
              <a:t>kcsonkurt@mail.ru</a:t>
            </a:r>
            <a:endParaRPr lang="ru-RU" sz="16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0" y="52200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+mj-lt"/>
              </a:rPr>
              <a:t>Основные события 2022 года</a:t>
            </a:r>
            <a:endParaRPr lang="ru-RU" sz="36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6731" y="1311475"/>
            <a:ext cx="2963533" cy="18146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8860" y="3286124"/>
            <a:ext cx="1912060" cy="15001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717" y="3295680"/>
            <a:ext cx="1849829" cy="146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788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10810" y="434834"/>
            <a:ext cx="6989712" cy="586541"/>
          </a:xfrm>
        </p:spPr>
        <p:txBody>
          <a:bodyPr anchor="t">
            <a:noAutofit/>
          </a:bodyPr>
          <a:lstStyle/>
          <a:p>
            <a:pPr algn="l"/>
            <a:r>
              <a:rPr lang="ru-RU" sz="3200" b="1" dirty="0">
                <a:solidFill>
                  <a:srgbClr val="0070C0"/>
                </a:solidFill>
              </a:rPr>
              <a:t>Основные события </a:t>
            </a:r>
            <a:r>
              <a:rPr lang="ru-RU" sz="3200" b="1" dirty="0" smtClean="0">
                <a:solidFill>
                  <a:srgbClr val="0070C0"/>
                </a:solidFill>
              </a:rPr>
              <a:t>2022 </a:t>
            </a:r>
            <a:r>
              <a:rPr lang="ru-RU" sz="3200" b="1" dirty="0">
                <a:solidFill>
                  <a:srgbClr val="0070C0"/>
                </a:solidFill>
              </a:rPr>
              <a:t>года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000" y="180000"/>
            <a:ext cx="1080000" cy="1080000"/>
          </a:xfrm>
        </p:spPr>
      </p:pic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1440000" y="458104"/>
            <a:ext cx="626400" cy="5400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40000" y="1500175"/>
            <a:ext cx="695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4226 граждан получили социальные услуги в форме социального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обслуживания на дому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7290" y="2071678"/>
            <a:ext cx="731916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1457 граждан пожилого возраста  и инвалидов получили социальные услуги в отделениях социального обслуживания на дому. </a:t>
            </a:r>
          </a:p>
          <a:p>
            <a:r>
              <a:rPr lang="ru-RU" sz="1600" dirty="0" smtClean="0"/>
              <a:t> Им предоставлено 589727 услуг.</a:t>
            </a:r>
          </a:p>
          <a:p>
            <a:endParaRPr lang="ru-RU" sz="1600" dirty="0" smtClean="0"/>
          </a:p>
          <a:p>
            <a:r>
              <a:rPr lang="ru-RU" sz="1600" dirty="0" smtClean="0"/>
              <a:t>2837 семей с детьми обслужено отделениями помощи семье и детям. Им предоставлено 15501 услуга.</a:t>
            </a:r>
          </a:p>
          <a:p>
            <a:endParaRPr lang="ru-RU" sz="1400" b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571472" y="3857628"/>
            <a:ext cx="49292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3072 человека охвачено инновационными технологиями социального обслуживания. </a:t>
            </a:r>
          </a:p>
          <a:p>
            <a:pPr algn="just">
              <a:spcAft>
                <a:spcPts val="0"/>
              </a:spcAft>
            </a:pPr>
            <a:endParaRPr lang="ru-RU" sz="16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Предоставлена 17861 услуга. Из них:</a:t>
            </a:r>
          </a:p>
          <a:p>
            <a:pPr algn="just">
              <a:spcAft>
                <a:spcPts val="0"/>
              </a:spcAft>
            </a:pPr>
            <a:endParaRPr lang="ru-RU" sz="1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1218 – услуги «Социального такси»;</a:t>
            </a:r>
          </a:p>
          <a:p>
            <a:pPr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297- услуги серебряных волонтеров;</a:t>
            </a:r>
          </a:p>
          <a:p>
            <a:pPr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294- услуги по доставке на диспансеризацию;</a:t>
            </a:r>
          </a:p>
          <a:p>
            <a:pPr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2924- услуги по организации клубной и кружковой деятельности</a:t>
            </a:r>
            <a:r>
              <a:rPr lang="ru-RU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b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Равнобедренный треугольник 19"/>
          <p:cNvSpPr>
            <a:spLocks noChangeAspect="1"/>
          </p:cNvSpPr>
          <p:nvPr/>
        </p:nvSpPr>
        <p:spPr>
          <a:xfrm>
            <a:off x="142844" y="1571612"/>
            <a:ext cx="417601" cy="3600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>
            <a:spLocks noChangeAspect="1"/>
          </p:cNvSpPr>
          <p:nvPr/>
        </p:nvSpPr>
        <p:spPr>
          <a:xfrm>
            <a:off x="142844" y="3929066"/>
            <a:ext cx="417601" cy="3600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Google Shape;121;p22"/>
          <p:cNvSpPr txBox="1"/>
          <p:nvPr/>
        </p:nvSpPr>
        <p:spPr>
          <a:xfrm rot="6279">
            <a:off x="7200000" y="6300000"/>
            <a:ext cx="1800073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D9D9D9"/>
                </a:solidFill>
                <a:latin typeface="Montserrat" pitchFamily="50" charset="-52"/>
              </a:rPr>
              <a:t>ИТОГИ </a:t>
            </a:r>
            <a:r>
              <a:rPr lang="ru" sz="2000" dirty="0" smtClean="0">
                <a:solidFill>
                  <a:srgbClr val="D9D9D9"/>
                </a:solidFill>
                <a:latin typeface="Montserrat" pitchFamily="50" charset="-52"/>
              </a:rPr>
              <a:t>2022</a:t>
            </a:r>
            <a:endParaRPr sz="2000" dirty="0">
              <a:solidFill>
                <a:srgbClr val="D9D9D9"/>
              </a:solidFill>
              <a:latin typeface="Montserrat" pitchFamily="50" charset="-5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071942"/>
            <a:ext cx="3071834" cy="2223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ZAM\Desktop\GZmUpBcbyJfIzE1PvOytumm10RBCuOnpT9sKhjFr6Qy01VAmioyw7cJFg7s_5un4aKvPeQCmMirGl_KVDSzi4Vx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071678"/>
            <a:ext cx="857256" cy="857256"/>
          </a:xfrm>
          <a:prstGeom prst="rect">
            <a:avLst/>
          </a:prstGeom>
          <a:noFill/>
        </p:spPr>
      </p:pic>
      <p:pic>
        <p:nvPicPr>
          <p:cNvPr id="3075" name="Picture 3" descr="C:\Users\ZAM\Desktop\SYFkLxUsas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000372"/>
            <a:ext cx="661972" cy="6619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825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000" y="180000"/>
            <a:ext cx="1080000" cy="1080000"/>
          </a:xfrm>
        </p:spPr>
      </p:pic>
      <p:sp>
        <p:nvSpPr>
          <p:cNvPr id="3" name="TextBox 2"/>
          <p:cNvSpPr txBox="1"/>
          <p:nvPr/>
        </p:nvSpPr>
        <p:spPr>
          <a:xfrm>
            <a:off x="642910" y="1142984"/>
            <a:ext cx="5295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Реализованы следующие благотворительные мероприятия, акции, проекты: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9" name="Равнобедренный треугольник 18"/>
          <p:cNvSpPr>
            <a:spLocks noChangeAspect="1"/>
          </p:cNvSpPr>
          <p:nvPr/>
        </p:nvSpPr>
        <p:spPr>
          <a:xfrm>
            <a:off x="142844" y="1285860"/>
            <a:ext cx="417601" cy="3600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Google Shape;121;p22"/>
          <p:cNvSpPr txBox="1"/>
          <p:nvPr/>
        </p:nvSpPr>
        <p:spPr>
          <a:xfrm rot="6279">
            <a:off x="7200000" y="6300000"/>
            <a:ext cx="1800073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D9D9D9"/>
                </a:solidFill>
                <a:latin typeface="Montserrat" pitchFamily="50" charset="-52"/>
              </a:rPr>
              <a:t>ИТОГИ </a:t>
            </a:r>
            <a:r>
              <a:rPr lang="ru" sz="2000" dirty="0" smtClean="0">
                <a:solidFill>
                  <a:srgbClr val="D9D9D9"/>
                </a:solidFill>
                <a:latin typeface="Montserrat" pitchFamily="50" charset="-52"/>
              </a:rPr>
              <a:t>2022</a:t>
            </a:r>
            <a:endParaRPr sz="2000" dirty="0">
              <a:solidFill>
                <a:srgbClr val="D9D9D9"/>
              </a:solidFill>
              <a:latin typeface="Montserrat" pitchFamily="50" charset="-52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2154288" y="357166"/>
            <a:ext cx="6989712" cy="5865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rgbClr val="0070C0"/>
                </a:solidFill>
              </a:rPr>
              <a:t>Основные события 2022 года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3" name="Равнобедренный треугольник 12"/>
          <p:cNvSpPr>
            <a:spLocks noChangeAspect="1"/>
          </p:cNvSpPr>
          <p:nvPr/>
        </p:nvSpPr>
        <p:spPr>
          <a:xfrm rot="5400000">
            <a:off x="1440000" y="458104"/>
            <a:ext cx="626400" cy="5400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42910" y="1857364"/>
            <a:ext cx="471490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600" dirty="0" smtClean="0"/>
              <a:t>«Корзина добра» проводится на постоянной основе, выдано 34 набора на сумму 59 т.руб.;</a:t>
            </a:r>
          </a:p>
          <a:p>
            <a:pPr algn="just">
              <a:buFont typeface="Wingdings" pitchFamily="2" charset="2"/>
              <a:buChar char="ü"/>
            </a:pPr>
            <a:endParaRPr lang="ru-RU" sz="1600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/>
              <a:t>в рамках взаимодействия с ООО «Профиль» (</a:t>
            </a:r>
            <a:r>
              <a:rPr lang="ru-RU" sz="1600" dirty="0" err="1" smtClean="0"/>
              <a:t>Куртамышский</a:t>
            </a:r>
            <a:r>
              <a:rPr lang="ru-RU" sz="1600" dirty="0" smtClean="0"/>
              <a:t> </a:t>
            </a:r>
            <a:r>
              <a:rPr lang="ru-RU" sz="1600" dirty="0" smtClean="0"/>
              <a:t>МО) 244 </a:t>
            </a:r>
            <a:r>
              <a:rPr lang="ru-RU" sz="1600" dirty="0" smtClean="0"/>
              <a:t>семьи получили бесплатные дровяные срезки;</a:t>
            </a:r>
          </a:p>
          <a:p>
            <a:pPr algn="just">
              <a:buFont typeface="Wingdings" pitchFamily="2" charset="2"/>
              <a:buChar char="ü"/>
            </a:pPr>
            <a:endParaRPr lang="ru-RU" sz="1600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/>
              <a:t>акцией «Соберем ребенка в школу» было охвачено 475 детей </a:t>
            </a:r>
            <a:r>
              <a:rPr lang="ru-RU" sz="1600" dirty="0" err="1" smtClean="0"/>
              <a:t>Куртамышского</a:t>
            </a:r>
            <a:r>
              <a:rPr lang="ru-RU" sz="1600" dirty="0" smtClean="0"/>
              <a:t>, </a:t>
            </a:r>
            <a:r>
              <a:rPr lang="ru-RU" sz="1600" dirty="0" err="1" smtClean="0"/>
              <a:t>Альменевского</a:t>
            </a:r>
            <a:r>
              <a:rPr lang="ru-RU" sz="1600" dirty="0" smtClean="0"/>
              <a:t> и Целинного </a:t>
            </a:r>
            <a:r>
              <a:rPr lang="ru-RU" sz="1600" dirty="0" smtClean="0"/>
              <a:t>МО </a:t>
            </a:r>
            <a:r>
              <a:rPr lang="ru-RU" sz="1600" dirty="0" smtClean="0"/>
              <a:t>(выданы наборы школьных принадлежностей, наборы общих тетрадей, рюкзаки, комплекты школьной и спортивной формы, обувь)</a:t>
            </a:r>
          </a:p>
          <a:p>
            <a:pPr algn="just">
              <a:buFont typeface="Wingdings" pitchFamily="2" charset="2"/>
              <a:buChar char="ü"/>
            </a:pPr>
            <a:endParaRPr lang="ru-RU" sz="1600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/>
              <a:t>совместно с Храмом в честь святых апостолов Петра и Павла реализована технология «Социальная столовая», выдано 6054 горячих обедов;</a:t>
            </a:r>
          </a:p>
          <a:p>
            <a:pPr algn="just">
              <a:buFont typeface="Wingdings" pitchFamily="2" charset="2"/>
              <a:buChar char="ü"/>
            </a:pPr>
            <a:endParaRPr lang="ru-RU" sz="1600" dirty="0" smtClean="0"/>
          </a:p>
          <a:p>
            <a:pPr algn="just">
              <a:buFont typeface="Wingdings" pitchFamily="2" charset="2"/>
              <a:buChar char="ü"/>
            </a:pPr>
            <a:endParaRPr lang="ru-RU" sz="1600" dirty="0" smtClean="0"/>
          </a:p>
          <a:p>
            <a:pPr algn="just">
              <a:buFont typeface="Wingdings" pitchFamily="2" charset="2"/>
              <a:buChar char="ü"/>
            </a:pPr>
            <a:endParaRPr lang="ru-RU" sz="1600" dirty="0" smtClean="0"/>
          </a:p>
          <a:p>
            <a:pPr algn="just"/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928802"/>
            <a:ext cx="3071834" cy="1924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286256"/>
            <a:ext cx="3036537" cy="1947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895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000" y="180000"/>
            <a:ext cx="1080000" cy="1080000"/>
          </a:xfrm>
        </p:spPr>
      </p:pic>
      <p:sp>
        <p:nvSpPr>
          <p:cNvPr id="3" name="TextBox 2"/>
          <p:cNvSpPr txBox="1"/>
          <p:nvPr/>
        </p:nvSpPr>
        <p:spPr>
          <a:xfrm>
            <a:off x="642910" y="1142984"/>
            <a:ext cx="5295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Реализованы следующие благотворительные мероприятия, акции, проекты: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9" name="Равнобедренный треугольник 18"/>
          <p:cNvSpPr>
            <a:spLocks noChangeAspect="1"/>
          </p:cNvSpPr>
          <p:nvPr/>
        </p:nvSpPr>
        <p:spPr>
          <a:xfrm>
            <a:off x="142844" y="1285860"/>
            <a:ext cx="417601" cy="3600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Google Shape;121;p22"/>
          <p:cNvSpPr txBox="1"/>
          <p:nvPr/>
        </p:nvSpPr>
        <p:spPr>
          <a:xfrm rot="6279">
            <a:off x="7200000" y="6300000"/>
            <a:ext cx="1800073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D9D9D9"/>
                </a:solidFill>
                <a:latin typeface="Montserrat" pitchFamily="50" charset="-52"/>
              </a:rPr>
              <a:t>ИТОГИ </a:t>
            </a:r>
            <a:r>
              <a:rPr lang="ru" sz="2000" dirty="0" smtClean="0">
                <a:solidFill>
                  <a:srgbClr val="D9D9D9"/>
                </a:solidFill>
                <a:latin typeface="Montserrat" pitchFamily="50" charset="-52"/>
              </a:rPr>
              <a:t>2022</a:t>
            </a:r>
            <a:endParaRPr sz="2000" dirty="0">
              <a:solidFill>
                <a:srgbClr val="D9D9D9"/>
              </a:solidFill>
              <a:latin typeface="Montserrat" pitchFamily="50" charset="-52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2154288" y="357166"/>
            <a:ext cx="6989712" cy="5865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rgbClr val="0070C0"/>
                </a:solidFill>
              </a:rPr>
              <a:t>Основные события 2022 года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3" name="Равнобедренный треугольник 12"/>
          <p:cNvSpPr>
            <a:spLocks noChangeAspect="1"/>
          </p:cNvSpPr>
          <p:nvPr/>
        </p:nvSpPr>
        <p:spPr>
          <a:xfrm rot="5400000">
            <a:off x="1440000" y="458104"/>
            <a:ext cx="626400" cy="5400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714348" y="1857364"/>
            <a:ext cx="471490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/>
              <a:t>в рамках новогоднего благотворительного марафона добра, сладкие новогодние подарки получили 1223 ребенка;</a:t>
            </a:r>
          </a:p>
          <a:p>
            <a:pPr algn="just">
              <a:buFont typeface="Wingdings" pitchFamily="2" charset="2"/>
              <a:buChar char="ü"/>
            </a:pPr>
            <a:endParaRPr lang="ru-RU" sz="1600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/>
              <a:t>по инициативе Правительства Курганской области была введена дополнительная мера адресной поддержки в результате которой  нуждающиеся  (304 человека) получили  более 13 тонн семенного картофеля;</a:t>
            </a:r>
          </a:p>
          <a:p>
            <a:pPr algn="just">
              <a:buFont typeface="Wingdings" pitchFamily="2" charset="2"/>
              <a:buChar char="ü"/>
            </a:pPr>
            <a:endParaRPr lang="ru-RU" sz="1600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/>
              <a:t>оказана продовольственная помощь продуктовыми наборами 612 семьям на сумму более 3 млн.рублей;</a:t>
            </a:r>
          </a:p>
          <a:p>
            <a:pPr algn="just">
              <a:buFont typeface="Wingdings" pitchFamily="2" charset="2"/>
              <a:buChar char="ü"/>
            </a:pPr>
            <a:endParaRPr lang="ru-RU" sz="1600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/>
              <a:t>в рамках взаимодействия с фондом «Русь» и проводимых продовольственных марафонов было выдано 20 продуктовых наборов.</a:t>
            </a:r>
          </a:p>
          <a:p>
            <a:pPr algn="just">
              <a:buFont typeface="Wingdings" pitchFamily="2" charset="2"/>
              <a:buChar char="ü"/>
            </a:pPr>
            <a:endParaRPr lang="ru-RU" sz="1600" dirty="0" smtClean="0"/>
          </a:p>
          <a:p>
            <a:pPr algn="just">
              <a:buFont typeface="Wingdings" pitchFamily="2" charset="2"/>
              <a:buChar char="ü"/>
            </a:pPr>
            <a:endParaRPr lang="ru-RU" sz="1600" dirty="0" smtClean="0"/>
          </a:p>
          <a:p>
            <a:pPr algn="just">
              <a:buFont typeface="Wingdings" pitchFamily="2" charset="2"/>
              <a:buChar char="ü"/>
            </a:pPr>
            <a:endParaRPr lang="ru-RU" sz="1600" dirty="0" smtClean="0"/>
          </a:p>
          <a:p>
            <a:pPr algn="just">
              <a:buFont typeface="Wingdings" pitchFamily="2" charset="2"/>
              <a:buChar char="ü"/>
            </a:pPr>
            <a:endParaRPr lang="ru-RU" sz="1600" dirty="0" smtClean="0"/>
          </a:p>
          <a:p>
            <a:pPr algn="just">
              <a:buFont typeface="Wingdings" pitchFamily="2" charset="2"/>
              <a:buChar char="ü"/>
            </a:pPr>
            <a:endParaRPr lang="ru-RU" sz="1600" dirty="0" smtClean="0"/>
          </a:p>
          <a:p>
            <a:pPr algn="just"/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928802"/>
            <a:ext cx="3201167" cy="2246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429132"/>
            <a:ext cx="1500198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4429132"/>
            <a:ext cx="1428761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895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рендбука">
      <a:majorFont>
        <a:latin typeface="RoadRadio"/>
        <a:ea typeface="DejaVu Sans"/>
        <a:cs typeface="DejaVu Sans"/>
      </a:majorFont>
      <a:minorFont>
        <a:latin typeface="Montserrat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329</Words>
  <Application>Microsoft Office PowerPoint</Application>
  <PresentationFormat>Экран (4:3)</PresentationFormat>
  <Paragraphs>53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ГБУ «Центр социального обслуживания № 7» </vt:lpstr>
      <vt:lpstr>Основные события 2022 года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ГБУ «КЦСОН по Каргапольскому и Шатровскому районам» (филиал по Шатровскому районам)</dc:title>
  <dc:creator>Шляпников</dc:creator>
  <cp:lastModifiedBy>пользователь</cp:lastModifiedBy>
  <cp:revision>70</cp:revision>
  <dcterms:created xsi:type="dcterms:W3CDTF">2022-01-13T04:54:51Z</dcterms:created>
  <dcterms:modified xsi:type="dcterms:W3CDTF">2023-01-20T03:56:29Z</dcterms:modified>
</cp:coreProperties>
</file>